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333" r:id="rId2"/>
    <p:sldId id="359" r:id="rId3"/>
    <p:sldId id="358" r:id="rId4"/>
    <p:sldId id="380" r:id="rId5"/>
    <p:sldId id="566" r:id="rId6"/>
    <p:sldId id="567" r:id="rId7"/>
    <p:sldId id="381" r:id="rId8"/>
    <p:sldId id="257" r:id="rId9"/>
    <p:sldId id="260" r:id="rId10"/>
    <p:sldId id="258" r:id="rId11"/>
    <p:sldId id="383" r:id="rId12"/>
    <p:sldId id="263" r:id="rId13"/>
    <p:sldId id="277" r:id="rId14"/>
    <p:sldId id="568" r:id="rId15"/>
    <p:sldId id="569" r:id="rId16"/>
    <p:sldId id="373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0"/>
    <a:srgbClr val="000099"/>
    <a:srgbClr val="009999"/>
    <a:srgbClr val="990099"/>
    <a:srgbClr val="660066"/>
    <a:srgbClr val="FF924F"/>
    <a:srgbClr val="FFA97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24" autoAdjust="0"/>
  </p:normalViewPr>
  <p:slideViewPr>
    <p:cSldViewPr snapToGrid="0">
      <p:cViewPr varScale="1">
        <p:scale>
          <a:sx n="61" d="100"/>
          <a:sy n="61" d="100"/>
        </p:scale>
        <p:origin x="13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ncvtbc-my.sharepoint.com/personal/gerard_devries_kncvtbc_org/Documents/Onderzoek%20(41.500)/Rotterdam%20-%20After%20the%20outbreak/AJRCCM_Revisited_TABLES%20AND%20GRAPHS%20voor%20Jap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ncvtbc-my.sharepoint.com/personal/gerard_devries_kncvtbc_org/Documents/Onderzoek%20(41.500)/Rotterdam%20-%20After%20the%20outbreak/AJRCCM_Revisited_TABLES%20AND%20GRAPHS%20voor%20Jap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43075245072357E-2"/>
          <c:y val="8.9871230884871783E-2"/>
          <c:w val="0.85292503049794821"/>
          <c:h val="0.7826469343914170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'Recent transmission_data'!$A$19</c:f>
              <c:strCache>
                <c:ptCount val="1"/>
                <c:pt idx="0">
                  <c:v>Cases with to recent clustering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'Recent transmission_data'!$D$19:$W$19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16</c:v>
                </c:pt>
                <c:pt idx="5">
                  <c:v>10</c:v>
                </c:pt>
                <c:pt idx="6">
                  <c:v>19</c:v>
                </c:pt>
                <c:pt idx="7">
                  <c:v>18</c:v>
                </c:pt>
                <c:pt idx="8">
                  <c:v>19</c:v>
                </c:pt>
                <c:pt idx="9">
                  <c:v>10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D-4F78-9088-F0F89CA3B859}"/>
            </c:ext>
          </c:extLst>
        </c:ser>
        <c:ser>
          <c:idx val="0"/>
          <c:order val="1"/>
          <c:tx>
            <c:strRef>
              <c:f>'Recent transmission_data'!$A$18</c:f>
              <c:strCache>
                <c:ptCount val="1"/>
                <c:pt idx="0">
                  <c:v>Cases with non-recent clustering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'Recent transmission_data'!$D$12:$W$12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'Recent transmission_data'!$D$18:$W$18</c:f>
              <c:numCache>
                <c:formatCode>General</c:formatCode>
                <c:ptCount val="20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  <c:pt idx="15">
                  <c:v>5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D-4F78-9088-F0F89CA3B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367552"/>
        <c:axId val="166249216"/>
      </c:barChart>
      <c:catAx>
        <c:axId val="1633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6249216"/>
        <c:crosses val="autoZero"/>
        <c:auto val="1"/>
        <c:lblAlgn val="ctr"/>
        <c:lblOffset val="100"/>
        <c:noMultiLvlLbl val="0"/>
      </c:catAx>
      <c:valAx>
        <c:axId val="166249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1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Number of TB cases with DNA fingerprint</a:t>
                </a:r>
              </a:p>
            </c:rich>
          </c:tx>
          <c:layout>
            <c:manualLayout>
              <c:xMode val="edge"/>
              <c:yMode val="edge"/>
              <c:x val="3.7146270008502451E-3"/>
              <c:y val="0.145056761715465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336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25444530701267"/>
          <c:y val="0.92803190644077527"/>
          <c:w val="0.66255683708550517"/>
          <c:h val="4.2945298623640972E-2"/>
        </c:manualLayout>
      </c:layout>
      <c:overlay val="0"/>
      <c:txPr>
        <a:bodyPr/>
        <a:lstStyle/>
        <a:p>
          <a:pPr>
            <a:def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43075245072357E-2"/>
          <c:y val="8.9871230884871783E-2"/>
          <c:w val="0.85292503049794821"/>
          <c:h val="0.7826469343914170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'Recent transmission_data'!$A$19</c:f>
              <c:strCache>
                <c:ptCount val="1"/>
                <c:pt idx="0">
                  <c:v>Cases with to recent clustering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'Recent transmission_data'!$D$19:$W$19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16</c:v>
                </c:pt>
                <c:pt idx="5">
                  <c:v>10</c:v>
                </c:pt>
                <c:pt idx="6">
                  <c:v>19</c:v>
                </c:pt>
                <c:pt idx="7">
                  <c:v>18</c:v>
                </c:pt>
                <c:pt idx="8">
                  <c:v>19</c:v>
                </c:pt>
                <c:pt idx="9">
                  <c:v>10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D-4F78-9088-F0F89CA3B859}"/>
            </c:ext>
          </c:extLst>
        </c:ser>
        <c:ser>
          <c:idx val="0"/>
          <c:order val="1"/>
          <c:tx>
            <c:strRef>
              <c:f>'Recent transmission_data'!$A$18</c:f>
              <c:strCache>
                <c:ptCount val="1"/>
                <c:pt idx="0">
                  <c:v>Cases with non-recent clustering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'Recent transmission_data'!$D$12:$W$12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'Recent transmission_data'!$D$18:$W$18</c:f>
              <c:numCache>
                <c:formatCode>General</c:formatCode>
                <c:ptCount val="20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2</c:v>
                </c:pt>
                <c:pt idx="15">
                  <c:v>5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D-4F78-9088-F0F89CA3B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367552"/>
        <c:axId val="166249216"/>
      </c:barChart>
      <c:catAx>
        <c:axId val="1633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6249216"/>
        <c:crosses val="autoZero"/>
        <c:auto val="1"/>
        <c:lblAlgn val="ctr"/>
        <c:lblOffset val="100"/>
        <c:noMultiLvlLbl val="0"/>
      </c:catAx>
      <c:valAx>
        <c:axId val="166249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1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Number of TB cases with DNA fingerprint</a:t>
                </a:r>
              </a:p>
            </c:rich>
          </c:tx>
          <c:layout>
            <c:manualLayout>
              <c:xMode val="edge"/>
              <c:yMode val="edge"/>
              <c:x val="3.7146270008502451E-3"/>
              <c:y val="0.145056761715465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336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872158145724742"/>
          <c:y val="0.92803190644077527"/>
          <c:w val="0.66255683708550517"/>
          <c:h val="4.2945298623640972E-2"/>
        </c:manualLayout>
      </c:layout>
      <c:overlay val="0"/>
      <c:txPr>
        <a:bodyPr/>
        <a:lstStyle/>
        <a:p>
          <a:pPr>
            <a:defRPr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A7864F-BF4B-4867-BCD9-23FC41600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3C4A2-5F97-425D-BD40-2B2CEE6DA6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709B3-80C6-4419-B162-87CE5F6DFAB8}" type="datetimeFigureOut">
              <a:rPr lang="en-GB"/>
              <a:pPr>
                <a:defRPr/>
              </a:pPr>
              <a:t>20/07/2018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18A45-223A-4455-BE49-CEFEC7F22A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20591-4B8A-4E09-A6CD-60B7B77F2B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08EA71-0C2E-481F-A7D1-CD94E102AB58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0414D-E969-4BD7-A56B-E0B807BA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54FD-0745-4C48-87E7-C8567DAB4C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82DB64-B514-4C18-A97A-A1A16DC64323}" type="datetimeFigureOut">
              <a:rPr lang="en-GB"/>
              <a:pPr>
                <a:defRPr/>
              </a:pPr>
              <a:t>20/07/2018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591E7C-8FB7-4DF6-AB3E-BE8B36A852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93CDF5-2EA4-4593-9D59-D5A0B0F26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52AC6-AA04-4E33-87F3-3711022B79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5A94-7A1D-43C1-BB5E-BA7001C66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7DE563-C119-45D1-B5FE-91D839304C6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40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4123" indent="-524123">
              <a:buFont typeface="+mj-lt"/>
              <a:buAutoNum type="arabicPeriod" startAt="4"/>
            </a:pPr>
            <a:r>
              <a:rPr lang="en-GB" altLang="en-US" dirty="0">
                <a:ea typeface="ＭＳ Ｐゴシック" panose="020B0600070205080204" pitchFamily="34" charset="-128"/>
              </a:rPr>
              <a:t>High proportion smear positive</a:t>
            </a:r>
          </a:p>
          <a:p>
            <a:pPr marL="524123" indent="-524123">
              <a:buFont typeface="+mj-lt"/>
              <a:buAutoNum type="arabicPeriod" startAt="4"/>
            </a:pPr>
            <a:r>
              <a:rPr lang="en-GB" altLang="en-US" dirty="0">
                <a:ea typeface="ＭＳ Ｐゴシック" panose="020B0600070205080204" pitchFamily="34" charset="-128"/>
              </a:rPr>
              <a:t>Mandatory isolation</a:t>
            </a:r>
          </a:p>
          <a:p>
            <a:pPr marL="524123" indent="-524123">
              <a:buFont typeface="+mj-lt"/>
              <a:buAutoNum type="arabicPeriod" startAt="4"/>
            </a:pPr>
            <a:r>
              <a:rPr lang="en-GB" altLang="en-US" dirty="0">
                <a:ea typeface="ＭＳ Ｐゴシック" panose="020B0600070205080204" pitchFamily="34" charset="-128"/>
              </a:rPr>
              <a:t>Stopped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8E77-B22B-4BD6-86C4-0B420CE8695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28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8B1D4C5-CBDC-4FB9-8599-43227C6A5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5107D70-4D37-48A0-BD2B-A210B87401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DA8A0E8-6E38-46EF-805C-DA136265F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 defTabSz="9269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 defTabSz="9269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 defTabSz="9269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 defTabSz="9269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92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92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92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9269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FFA9FA-04FE-4279-B51A-3A1BEC1A6DF0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1EF78-F69F-47C7-AA61-79A155BE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531B08-63C9-426E-A5AB-BB516FF5AEBD}" type="datetimeFigureOut">
              <a:rPr lang="en-US"/>
              <a:pPr>
                <a:defRPr/>
              </a:pPr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DD63-1C11-446B-AB1B-3C07798D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FA4D2-1C34-414A-9A82-5AE11E40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475EFF-B826-4A2A-AAAA-6350B5269397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6990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A6D7-784A-4271-AF23-0BB7CF97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56A3E-0454-4E79-9F8F-0C0A1A78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C750-1F9D-43B5-904A-59DFB91A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000F43-BDE5-4A87-88CA-06D6B822CEB6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6628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FCC0-17D1-4A86-857F-8F89E0DE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548B-21A4-4481-9495-313AADB7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F8E3-1D20-488F-9B4B-46D88B11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E96F93-537F-4A06-B03C-31C02D1DC869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9977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A961D0-6AB9-4107-9246-55D03A5134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4972050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9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7F80-814F-4C6C-94A0-EE3ECDB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217A-AD4E-4F9C-92B3-71C10752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DDB3-8077-4F06-9E72-5AED9E13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23CB-A62F-425C-8581-58B4C3FCC470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2919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A6CF8-6284-4C00-BE36-7CAE3E53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A436-8D00-431F-9B70-B8F6CF46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1756-0CB0-4CD4-81DA-973AC971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0D67BA-5497-4948-8FB8-9D80A2D4D9B3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195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9EEEC-C260-4557-A61C-43AF629A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34C15-709A-4708-81ED-97DE4090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D9848-8109-4B3C-A5A0-F2A0030C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AE0A08-D83C-494E-BF4F-E8DA897E4C68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580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47A34-4538-404B-92C9-541FE67B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33712-59B6-4189-B4AB-E8BE9BF8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5DAED-C9ED-48E0-8A77-1843DD48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5C0D21-337B-4932-902F-1C572C9272F0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79545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71C11-E46B-47AA-B77E-8742243A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96BCE-ECDC-401F-ACEB-70993E4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5BBA8-C56F-4A7B-9662-DD137208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228114-43E4-400E-AF5C-243B0D0E6BAB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8961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3923EB-0D8E-4E3C-9ACA-76D0BBAF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0E02A-7412-49FE-96C6-146A2650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4EF99-75C5-4679-B18C-237E3077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7332AD-4804-439C-84F7-2740EF374BA6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5537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72723-4106-423A-AB94-416E5925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B455-DC84-431A-999E-4E5C41A3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B76BB-00E4-456D-BB39-719E98CA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2923B2-B1E1-40C8-ADAD-4386D583431F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2184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AA3E9-1F18-484C-900F-D1FEA1E0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BE682-2298-483E-9112-34E6CAC8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109AF-53B2-4650-B1E4-83ED4861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F843A0-E522-44A4-8F8B-913EF030FA60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7006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94942C-1A2A-490B-BBD3-1E143C22FC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595313"/>
            <a:ext cx="47894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GB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0C096A-012C-4656-AA45-A3BA7C060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GB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4C153-6E83-4115-93D0-0857449E0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30</a:t>
            </a:r>
            <a:r>
              <a:rPr lang="en-US" baseline="30000"/>
              <a:t>th</a:t>
            </a:r>
            <a:r>
              <a:rPr lang="en-US"/>
              <a:t> May 2017, The Hague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B8522-6A66-4929-9C21-BEC4678D1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556FF-4720-426C-A863-1F48DFB2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C38D07-6A5E-484A-BDF8-347745541B0D}" type="slidenum">
              <a:rPr lang="en-US" altLang="it-IT"/>
              <a:pPr>
                <a:defRPr/>
              </a:pPr>
              <a:t>‹#›</a:t>
            </a:fld>
            <a:endParaRPr lang="en-US" altLang="it-IT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C5E1F85-B706-45A2-87B3-21AE0367DF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553200"/>
            <a:ext cx="422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0B175C-FEBD-46CF-B02D-70C344F066DE}"/>
              </a:ext>
            </a:extLst>
          </p:cNvPr>
          <p:cNvSpPr/>
          <p:nvPr userDrawn="1"/>
        </p:nvSpPr>
        <p:spPr>
          <a:xfrm>
            <a:off x="0" y="365125"/>
            <a:ext cx="5418138" cy="230188"/>
          </a:xfrm>
          <a:prstGeom prst="rect">
            <a:avLst/>
          </a:prstGeom>
          <a:solidFill>
            <a:srgbClr val="F6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3" name="TextBox 9">
            <a:extLst>
              <a:ext uri="{FF2B5EF4-FFF2-40B4-BE49-F238E27FC236}">
                <a16:creationId xmlns:a16="http://schemas.microsoft.com/office/drawing/2014/main" id="{A9F65617-0B00-4153-B9CE-26CA280B81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363" y="6553200"/>
            <a:ext cx="8577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>
                <a:solidFill>
                  <a:srgbClr val="767171"/>
                </a:solidFill>
                <a:latin typeface="Calibri Light" pitchFamily="34" charset="0"/>
              </a:rPr>
              <a:t>This presentation is part of the project E-DETECT TB (709624) which has received funding from the European Union’s Health Programme (2014-2020)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9A523F4-9B4C-4D65-AE89-DDA632078D3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74613"/>
            <a:ext cx="36004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nice.org.uk/guidance/NG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A20272F-032F-4B1C-BD1E-CACC07505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37683"/>
            <a:ext cx="7943193" cy="237277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GB" sz="5400" b="1" dirty="0">
                <a:latin typeface="+mn-lt"/>
              </a:rPr>
              <a:t>E-DETECT TB </a:t>
            </a:r>
            <a:br>
              <a:rPr lang="en-GB" sz="28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r>
              <a:rPr lang="en-GB" sz="2800" b="1" dirty="0">
                <a:latin typeface="+mn-lt"/>
              </a:rPr>
              <a:t>Find and treat models in the Netherlands and UK, transferability to Eastern Europe (Romania and Bulgaria</a:t>
            </a:r>
            <a:r>
              <a:rPr lang="en-GB" sz="2800" b="1" i="1" dirty="0">
                <a:latin typeface="+mn-lt"/>
              </a:rPr>
              <a:t>) </a:t>
            </a:r>
            <a:r>
              <a:rPr lang="en-GB" sz="2800" b="1" dirty="0">
                <a:latin typeface="+mn-lt"/>
              </a:rPr>
              <a:t>and options for integrated care delivery</a:t>
            </a:r>
            <a:endParaRPr lang="en-GB" altLang="it-IT" sz="2800" b="1" dirty="0">
              <a:latin typeface="+mn-lt"/>
            </a:endParaRPr>
          </a:p>
        </p:txBody>
      </p:sp>
      <p:sp>
        <p:nvSpPr>
          <p:cNvPr id="16387" name="Subtitle 2">
            <a:extLst>
              <a:ext uri="{FF2B5EF4-FFF2-40B4-BE49-F238E27FC236}">
                <a16:creationId xmlns:a16="http://schemas.microsoft.com/office/drawing/2014/main" id="{0389184C-5740-4F38-B344-5919106DE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56027"/>
            <a:ext cx="6858000" cy="2958583"/>
          </a:xfrm>
        </p:spPr>
        <p:txBody>
          <a:bodyPr/>
          <a:lstStyle/>
          <a:p>
            <a:pPr eaLnBrk="1" hangingPunct="1"/>
            <a:r>
              <a:rPr lang="en-GB" altLang="en-US" sz="2000" b="1" dirty="0"/>
              <a:t>INTEGRATE satellite symposium AIDS 2018, </a:t>
            </a:r>
          </a:p>
          <a:p>
            <a:pPr eaLnBrk="1" hangingPunct="1"/>
            <a:r>
              <a:rPr lang="en-GB" altLang="en-US" sz="2000" b="1" dirty="0"/>
              <a:t>Amsterdam, the Netherlands</a:t>
            </a:r>
          </a:p>
          <a:p>
            <a:pPr eaLnBrk="1" hangingPunct="1"/>
            <a:r>
              <a:rPr lang="en-GB" altLang="en-US" sz="2000" b="1" dirty="0"/>
              <a:t>25</a:t>
            </a:r>
            <a:r>
              <a:rPr lang="en-GB" altLang="en-US" sz="2000" b="1" baseline="30000" dirty="0"/>
              <a:t>th</a:t>
            </a:r>
            <a:r>
              <a:rPr lang="en-GB" altLang="en-US" sz="2000" b="1" dirty="0"/>
              <a:t> July 2018</a:t>
            </a:r>
          </a:p>
          <a:p>
            <a:pPr eaLnBrk="1" hangingPunct="1"/>
            <a:endParaRPr lang="en-GB" altLang="en-US" sz="2000" dirty="0"/>
          </a:p>
          <a:p>
            <a:pPr eaLnBrk="1" hangingPunct="1">
              <a:spcBef>
                <a:spcPts val="0"/>
              </a:spcBef>
            </a:pPr>
            <a:r>
              <a:rPr lang="en-GB" altLang="en-US" sz="2000" dirty="0"/>
              <a:t>Gerard de Vries, MD MSc PhD</a:t>
            </a:r>
          </a:p>
          <a:p>
            <a:pPr eaLnBrk="1" hangingPunct="1">
              <a:spcBef>
                <a:spcPts val="0"/>
              </a:spcBef>
            </a:pPr>
            <a:r>
              <a:rPr lang="en-GB" altLang="it-IT" sz="2000" i="1" dirty="0"/>
              <a:t>Consultant KNCV Tuberculosis Foundation</a:t>
            </a:r>
          </a:p>
          <a:p>
            <a:pPr eaLnBrk="1" hangingPunct="1">
              <a:spcBef>
                <a:spcPts val="0"/>
              </a:spcBef>
            </a:pPr>
            <a:r>
              <a:rPr lang="en-GB" altLang="it-IT" sz="2000" i="1" dirty="0"/>
              <a:t>On behalf of the E-DETECT TB project</a:t>
            </a:r>
          </a:p>
          <a:p>
            <a:pPr eaLnBrk="1" hangingPunct="1">
              <a:spcBef>
                <a:spcPts val="0"/>
              </a:spcBef>
            </a:pPr>
            <a:r>
              <a:rPr lang="en-GB" altLang="it-IT" sz="2000" i="1" dirty="0"/>
              <a:t>gerard.devries@kncvtbc.org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MHU Final Floor Plan 1.BMP">
            <a:extLst>
              <a:ext uri="{FF2B5EF4-FFF2-40B4-BE49-F238E27FC236}">
                <a16:creationId xmlns:a16="http://schemas.microsoft.com/office/drawing/2014/main" id="{A3429997-A3E2-4167-A869-264ECFC7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r="5469" b="27194"/>
          <a:stretch>
            <a:fillRect/>
          </a:stretch>
        </p:blipFill>
        <p:spPr bwMode="auto">
          <a:xfrm>
            <a:off x="250826" y="3262313"/>
            <a:ext cx="804386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1">
            <a:extLst>
              <a:ext uri="{FF2B5EF4-FFF2-40B4-BE49-F238E27FC236}">
                <a16:creationId xmlns:a16="http://schemas.microsoft.com/office/drawing/2014/main" id="{3C358DEA-23F2-4F3C-9F67-27168641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4" y="2438401"/>
            <a:ext cx="7324725" cy="365125"/>
          </a:xfrm>
          <a:prstGeom prst="rightArrow">
            <a:avLst>
              <a:gd name="adj1" fmla="val 58824"/>
              <a:gd name="adj2" fmla="val 1467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124" name="TextBox 14">
            <a:extLst>
              <a:ext uri="{FF2B5EF4-FFF2-40B4-BE49-F238E27FC236}">
                <a16:creationId xmlns:a16="http://schemas.microsoft.com/office/drawing/2014/main" id="{68AC6F3D-FFF7-428C-9E8D-A545CC764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4108451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Digital X-ray</a:t>
            </a:r>
          </a:p>
        </p:txBody>
      </p:sp>
      <p:sp>
        <p:nvSpPr>
          <p:cNvPr id="5125" name="TextBox 15">
            <a:extLst>
              <a:ext uri="{FF2B5EF4-FFF2-40B4-BE49-F238E27FC236}">
                <a16:creationId xmlns:a16="http://schemas.microsoft.com/office/drawing/2014/main" id="{E5AD043F-37B3-42C0-AF9C-7FD67D83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108451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Reporting station</a:t>
            </a:r>
          </a:p>
        </p:txBody>
      </p:sp>
      <p:sp>
        <p:nvSpPr>
          <p:cNvPr id="5126" name="TextBox 16">
            <a:extLst>
              <a:ext uri="{FF2B5EF4-FFF2-40B4-BE49-F238E27FC236}">
                <a16:creationId xmlns:a16="http://schemas.microsoft.com/office/drawing/2014/main" id="{37AF5801-F93E-45A0-AD95-C4F83F17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4108451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Waiting area</a:t>
            </a:r>
          </a:p>
        </p:txBody>
      </p:sp>
      <p:sp>
        <p:nvSpPr>
          <p:cNvPr id="5127" name="TextBox 17">
            <a:extLst>
              <a:ext uri="{FF2B5EF4-FFF2-40B4-BE49-F238E27FC236}">
                <a16:creationId xmlns:a16="http://schemas.microsoft.com/office/drawing/2014/main" id="{8B5F8B7E-F2BF-4344-B4EC-06A0E5D6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4" y="4264026"/>
            <a:ext cx="106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Reception</a:t>
            </a:r>
          </a:p>
        </p:txBody>
      </p:sp>
      <p:sp>
        <p:nvSpPr>
          <p:cNvPr id="5128" name="TextBox 18">
            <a:extLst>
              <a:ext uri="{FF2B5EF4-FFF2-40B4-BE49-F238E27FC236}">
                <a16:creationId xmlns:a16="http://schemas.microsoft.com/office/drawing/2014/main" id="{2A4A436E-7E0C-420D-9360-026C3076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3784600"/>
            <a:ext cx="11382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Laboratory</a:t>
            </a:r>
          </a:p>
        </p:txBody>
      </p:sp>
      <p:sp>
        <p:nvSpPr>
          <p:cNvPr id="5129" name="TextBox 19">
            <a:extLst>
              <a:ext uri="{FF2B5EF4-FFF2-40B4-BE49-F238E27FC236}">
                <a16:creationId xmlns:a16="http://schemas.microsoft.com/office/drawing/2014/main" id="{0AF8F305-FA0C-4312-B49B-217EA8F2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0" y="4325939"/>
            <a:ext cx="1339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  <a:ea typeface="MS PGothic" panose="020B0600070205080204" pitchFamily="34" charset="-128"/>
              </a:rPr>
              <a:t>Clinical examination</a:t>
            </a:r>
          </a:p>
        </p:txBody>
      </p:sp>
      <p:pic>
        <p:nvPicPr>
          <p:cNvPr id="5130" name="Picture 2" descr="http://practicenursing.info/wp-content/uploads/2013/03/Fluarix-vaccine-inj1027.png">
            <a:extLst>
              <a:ext uri="{FF2B5EF4-FFF2-40B4-BE49-F238E27FC236}">
                <a16:creationId xmlns:a16="http://schemas.microsoft.com/office/drawing/2014/main" id="{28E18299-6324-4E03-A009-5776A78E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092326"/>
            <a:ext cx="2301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" descr="Image result for cad4tb">
            <a:extLst>
              <a:ext uri="{FF2B5EF4-FFF2-40B4-BE49-F238E27FC236}">
                <a16:creationId xmlns:a16="http://schemas.microsoft.com/office/drawing/2014/main" id="{DFF4C499-04B1-4EC5-BB41-3128A060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2239963"/>
            <a:ext cx="19319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FS 402">
            <a:extLst>
              <a:ext uri="{FF2B5EF4-FFF2-40B4-BE49-F238E27FC236}">
                <a16:creationId xmlns:a16="http://schemas.microsoft.com/office/drawing/2014/main" id="{19420065-C9D8-4FEC-82BC-9391A1B8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2084389"/>
            <a:ext cx="12668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" descr="Image result for GeneXpert Omni">
            <a:extLst>
              <a:ext uri="{FF2B5EF4-FFF2-40B4-BE49-F238E27FC236}">
                <a16:creationId xmlns:a16="http://schemas.microsoft.com/office/drawing/2014/main" id="{552C17AE-1036-495B-8EC5-D9180D4F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146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6" descr="http://www.orasure.com/i/img_product_land_oraquick_hcv.jpg">
            <a:extLst>
              <a:ext uri="{FF2B5EF4-FFF2-40B4-BE49-F238E27FC236}">
                <a16:creationId xmlns:a16="http://schemas.microsoft.com/office/drawing/2014/main" id="{33237E14-47B8-492A-99B7-6DBC878E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9" y="2039939"/>
            <a:ext cx="3079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1">
            <a:extLst>
              <a:ext uri="{FF2B5EF4-FFF2-40B4-BE49-F238E27FC236}">
                <a16:creationId xmlns:a16="http://schemas.microsoft.com/office/drawing/2014/main" id="{ED4FCA1C-86BD-4D70-B681-BCEFA3661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147764"/>
            <a:ext cx="6383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Integrated One-stop-shop screening</a:t>
            </a:r>
          </a:p>
        </p:txBody>
      </p:sp>
      <p:pic>
        <p:nvPicPr>
          <p:cNvPr id="5136" name="Picture 4">
            <a:extLst>
              <a:ext uri="{FF2B5EF4-FFF2-40B4-BE49-F238E27FC236}">
                <a16:creationId xmlns:a16="http://schemas.microsoft.com/office/drawing/2014/main" id="{101C36B9-D7F5-443A-9746-CD20F3036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76339"/>
            <a:ext cx="264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7D455C5-245F-42AD-A0A7-C37CFB16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5531"/>
            <a:ext cx="8046963" cy="4897657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514350" indent="-514350">
              <a:buFontTx/>
              <a:buAutoNum type="arabicPeriod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514350" indent="-514350">
              <a:buFontTx/>
              <a:buAutoNum type="arabicPeriod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pPr marL="514350" indent="-514350">
              <a:buFontTx/>
              <a:buAutoNum type="arabicPeriod"/>
            </a:pPr>
            <a:endParaRPr lang="en-GB" altLang="en-US" sz="2400" dirty="0">
              <a:ea typeface="ＭＳ Ｐゴシック" panose="020B0600070205080204" pitchFamily="34" charset="-128"/>
            </a:endParaRPr>
          </a:p>
          <a:p>
            <a:endParaRPr lang="en-GB" sz="2400" dirty="0"/>
          </a:p>
          <a:p>
            <a:r>
              <a:rPr lang="en-GB" sz="2400" i="1" dirty="0"/>
              <a:t>“Exchange of experience, collaborative research, advocacy and cooperation between different urban TB programmes in the EU will be instrumental to achieving TB control.</a:t>
            </a:r>
            <a:r>
              <a:rPr lang="en-GB" sz="2400" i="1" dirty="0">
                <a:ea typeface="ＭＳ Ｐゴシック" panose="020B0600070205080204" pitchFamily="34" charset="-128"/>
              </a:rPr>
              <a:t>”</a:t>
            </a:r>
            <a:endParaRPr lang="en-GB" altLang="en-US" sz="2400" i="1" dirty="0">
              <a:ea typeface="ＭＳ Ｐゴシック" panose="020B0600070205080204" pitchFamily="34" charset="-128"/>
            </a:endParaRPr>
          </a:p>
          <a:p>
            <a:endParaRPr lang="en-GB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en-US" sz="2000" dirty="0">
                <a:ea typeface="ＭＳ Ｐゴシック" panose="020B0600070205080204" pitchFamily="34" charset="-128"/>
              </a:rPr>
              <a:t>The organisation of annual EU Big Cities meetings was financially supported by the European Centre for Disease Prevention and Control (ECDC), 2010-2015.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4F8D7-3E58-442A-A42B-AA1687832C3B}"/>
              </a:ext>
            </a:extLst>
          </p:cNvPr>
          <p:cNvSpPr txBox="1">
            <a:spLocks/>
          </p:cNvSpPr>
          <p:nvPr/>
        </p:nvSpPr>
        <p:spPr bwMode="auto">
          <a:xfrm>
            <a:off x="395288" y="749300"/>
            <a:ext cx="835769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altLang="en-US" b="1" dirty="0"/>
              <a:t>TB in European Union Big Cities Working Group</a:t>
            </a:r>
            <a:endParaRPr lang="en-GB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114876-5D6F-45CF-8F9C-11A7DA98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1" y="1844675"/>
            <a:ext cx="7624576" cy="171846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471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49" y="1581150"/>
            <a:ext cx="8275205" cy="4595812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To </a:t>
            </a:r>
            <a:r>
              <a:rPr lang="en-US" altLang="en-US" sz="2400" b="1" dirty="0"/>
              <a:t>ensure</a:t>
            </a:r>
            <a:r>
              <a:rPr lang="en-US" altLang="en-US" sz="2400" dirty="0"/>
              <a:t> </a:t>
            </a:r>
            <a:r>
              <a:rPr lang="en-US" altLang="en-US" sz="2400" b="1" dirty="0"/>
              <a:t>early diagnosis </a:t>
            </a:r>
            <a:r>
              <a:rPr lang="en-US" altLang="en-US" sz="2400" dirty="0"/>
              <a:t>in vulnerable populations in Romania and Bulgaria, i.e. in 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Homeless individuals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Roma population</a:t>
            </a:r>
          </a:p>
          <a:p>
            <a:pPr lvl="1"/>
            <a:r>
              <a:rPr lang="en-US" altLang="en-US" sz="2400" b="1" dirty="0">
                <a:solidFill>
                  <a:srgbClr val="FF0000"/>
                </a:solidFill>
              </a:rPr>
              <a:t>People with a history of drug use</a:t>
            </a:r>
          </a:p>
          <a:p>
            <a:pPr lvl="1">
              <a:spcAft>
                <a:spcPts val="120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Prisoners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To </a:t>
            </a:r>
            <a:r>
              <a:rPr lang="en-US" altLang="en-US" sz="2400" b="1" dirty="0"/>
              <a:t>strengthen</a:t>
            </a:r>
            <a:r>
              <a:rPr lang="en-US" altLang="en-US" sz="2400" dirty="0"/>
              <a:t> </a:t>
            </a:r>
            <a:r>
              <a:rPr lang="en-US" altLang="en-US" sz="2400" b="1" dirty="0"/>
              <a:t>care integration </a:t>
            </a:r>
            <a:r>
              <a:rPr lang="en-US" altLang="en-US" sz="2400" dirty="0"/>
              <a:t>using an outreach strategy within the same vulnerable populations in Romania by providing a one-stop “shop” approach.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This will be done by an </a:t>
            </a:r>
            <a:r>
              <a:rPr lang="en-US" sz="2400" b="1" dirty="0"/>
              <a:t>outreach mobile digital x-ray screening </a:t>
            </a:r>
            <a:r>
              <a:rPr lang="en-US" sz="2400" dirty="0"/>
              <a:t>van equipped with </a:t>
            </a:r>
            <a:r>
              <a:rPr lang="en-US" sz="2400" b="1" dirty="0"/>
              <a:t>automated x-ray reading equipment (CAD4TB) </a:t>
            </a:r>
            <a:r>
              <a:rPr lang="en-US" sz="2400" dirty="0"/>
              <a:t>and </a:t>
            </a:r>
            <a:r>
              <a:rPr lang="en-US" sz="2400" b="1" dirty="0"/>
              <a:t>rapid molecular diagnostics (</a:t>
            </a:r>
            <a:r>
              <a:rPr lang="en-US" sz="2400" b="1" dirty="0" err="1"/>
              <a:t>GeneXpert</a:t>
            </a:r>
            <a:r>
              <a:rPr lang="en-US" sz="2400" b="1" dirty="0"/>
              <a:t>)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594804"/>
            <a:ext cx="6967401" cy="1095885"/>
          </a:xfrm>
        </p:spPr>
        <p:txBody>
          <a:bodyPr/>
          <a:lstStyle/>
          <a:p>
            <a:r>
              <a:rPr lang="en-GB" b="1" dirty="0"/>
              <a:t>WP4 objectives of E-DETECT TB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06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13185"/>
              </p:ext>
            </p:extLst>
          </p:nvPr>
        </p:nvGraphicFramePr>
        <p:xfrm>
          <a:off x="741517" y="1183630"/>
          <a:ext cx="7961049" cy="4842312"/>
        </p:xfrm>
        <a:graphic>
          <a:graphicData uri="http://schemas.openxmlformats.org/drawingml/2006/table">
            <a:tbl>
              <a:tblPr/>
              <a:tblGrid>
                <a:gridCol w="250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772">
                  <a:extLst>
                    <a:ext uri="{9D8B030D-6E8A-4147-A177-3AD203B41FA5}">
                      <a16:colId xmlns:a16="http://schemas.microsoft.com/office/drawing/2014/main" val="1133129106"/>
                    </a:ext>
                  </a:extLst>
                </a:gridCol>
                <a:gridCol w="1292772">
                  <a:extLst>
                    <a:ext uri="{9D8B030D-6E8A-4147-A177-3AD203B41FA5}">
                      <a16:colId xmlns:a16="http://schemas.microsoft.com/office/drawing/2014/main" val="1411343101"/>
                    </a:ext>
                  </a:extLst>
                </a:gridCol>
                <a:gridCol w="1282262">
                  <a:extLst>
                    <a:ext uri="{9D8B030D-6E8A-4147-A177-3AD203B41FA5}">
                      <a16:colId xmlns:a16="http://schemas.microsoft.com/office/drawing/2014/main" val="2857390537"/>
                    </a:ext>
                  </a:extLst>
                </a:gridCol>
                <a:gridCol w="1587063">
                  <a:extLst>
                    <a:ext uri="{9D8B030D-6E8A-4147-A177-3AD203B41FA5}">
                      <a16:colId xmlns:a16="http://schemas.microsoft.com/office/drawing/2014/main" val="187237784"/>
                    </a:ext>
                  </a:extLst>
                </a:gridCol>
              </a:tblGrid>
              <a:tr h="2331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 patients Romania (2017)</a:t>
                      </a:r>
                    </a:p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Characteristics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prisoners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 users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homeless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Estimated population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5,000-15,000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TB cases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814623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Estimated TB incidence (per 100,000)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500-1500</a:t>
                      </a:r>
                    </a:p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(Bucharest)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243397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 residence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 history of TB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infection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82%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2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 resistance against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rifampicine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4.6%</a:t>
                      </a: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4.6% </a:t>
                      </a: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11.8%</a:t>
                      </a: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14.0% </a:t>
                      </a:r>
                    </a:p>
                  </a:txBody>
                  <a:tcPr marL="8556" marR="8556" marT="85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18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 outcome (2016)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Successful 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46%</a:t>
                      </a:r>
                      <a:endParaRPr lang="en-US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62%</a:t>
                      </a:r>
                      <a:endParaRPr lang="en-US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Died 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8.6%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3.7%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25.0%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13.4%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7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F9DC3-11F7-41EC-B482-636DBAAD5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" y="2526077"/>
            <a:ext cx="2013015" cy="358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3837C-7A8C-447D-A943-E07DF1549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73" y="987335"/>
            <a:ext cx="3374352" cy="2530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0B36A0-B907-4E34-A693-4966B500D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87" y="994980"/>
            <a:ext cx="3374351" cy="2530763"/>
          </a:xfrm>
          <a:prstGeom prst="rect">
            <a:avLst/>
          </a:prstGeom>
        </p:spPr>
      </p:pic>
      <p:pic>
        <p:nvPicPr>
          <p:cNvPr id="6" name="Picture 5" descr="A truck that has a sign on the side of a road&#10;&#10;Description generated with high confidence">
            <a:extLst>
              <a:ext uri="{FF2B5EF4-FFF2-40B4-BE49-F238E27FC236}">
                <a16:creationId xmlns:a16="http://schemas.microsoft.com/office/drawing/2014/main" id="{613BF0DC-0FC4-49D3-868D-87D5A1CC2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53" y="3645576"/>
            <a:ext cx="3678623" cy="2758967"/>
          </a:xfrm>
          <a:prstGeom prst="rect">
            <a:avLst/>
          </a:prstGeom>
        </p:spPr>
      </p:pic>
      <p:pic>
        <p:nvPicPr>
          <p:cNvPr id="8" name="Picture 7" descr="A picture containing person, tree, transport, man&#10;&#10;Description generated with very high confidence">
            <a:extLst>
              <a:ext uri="{FF2B5EF4-FFF2-40B4-BE49-F238E27FC236}">
                <a16:creationId xmlns:a16="http://schemas.microsoft.com/office/drawing/2014/main" id="{2EC46DDF-6FD7-4A83-B69F-C8A85EB5D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3958" y="3990447"/>
            <a:ext cx="2758966" cy="20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4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7D455C5-245F-42AD-A0A7-C37CFB16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046963" cy="460851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National Radiation Council approved mobile x-ray set up on 20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2400" dirty="0">
                <a:ea typeface="ＭＳ Ｐゴシック" panose="020B0600070205080204" pitchFamily="34" charset="-128"/>
              </a:rPr>
              <a:t> July 2018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4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Ready to start this week!</a:t>
            </a:r>
          </a:p>
          <a:p>
            <a:pPr marL="0" indent="0">
              <a:buNone/>
            </a:pPr>
            <a:endParaRPr lang="en-US" altLang="en-US" sz="48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 1 year time piloting in Bulgaria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4F8D7-3E58-442A-A42B-AA1687832C3B}"/>
              </a:ext>
            </a:extLst>
          </p:cNvPr>
          <p:cNvSpPr txBox="1">
            <a:spLocks/>
          </p:cNvSpPr>
          <p:nvPr/>
        </p:nvSpPr>
        <p:spPr bwMode="auto">
          <a:xfrm>
            <a:off x="628650" y="595313"/>
            <a:ext cx="517306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altLang="en-US" b="1" dirty="0"/>
              <a:t>Bucharest, Romania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164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CFC85EE-47E1-4591-9905-B43660D16C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8E705-F2C9-457C-A91B-BB52A981F8B3}" type="slidenum">
              <a:rPr lang="en-GB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30723" name="Picture 5" descr="ki_logo_vert_rgb.png">
            <a:extLst>
              <a:ext uri="{FF2B5EF4-FFF2-40B4-BE49-F238E27FC236}">
                <a16:creationId xmlns:a16="http://schemas.microsoft.com/office/drawing/2014/main" id="{50EE3D89-75F4-4015-A6FD-D013BEE2D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313363"/>
            <a:ext cx="1247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en_logo_kncv_rgb_klein_vierkant-idreamzmedia.jpg">
            <a:extLst>
              <a:ext uri="{FF2B5EF4-FFF2-40B4-BE49-F238E27FC236}">
                <a16:creationId xmlns:a16="http://schemas.microsoft.com/office/drawing/2014/main" id="{F2F11352-8876-45B9-8F84-0572A05A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5998" b="28471"/>
          <a:stretch>
            <a:fillRect/>
          </a:stretch>
        </p:blipFill>
        <p:spPr bwMode="auto">
          <a:xfrm>
            <a:off x="3619500" y="5621338"/>
            <a:ext cx="1951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corp-identity-orange.gif">
            <a:extLst>
              <a:ext uri="{FF2B5EF4-FFF2-40B4-BE49-F238E27FC236}">
                <a16:creationId xmlns:a16="http://schemas.microsoft.com/office/drawing/2014/main" id="{CFC2E8CF-5A8B-43DC-BC41-FC8D4E9A2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627688"/>
            <a:ext cx="22320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>
            <a:extLst>
              <a:ext uri="{FF2B5EF4-FFF2-40B4-BE49-F238E27FC236}">
                <a16:creationId xmlns:a16="http://schemas.microsoft.com/office/drawing/2014/main" id="{6AAAA8F2-8AD9-4C80-8CF0-2CDB341B4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946525"/>
            <a:ext cx="1419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>
            <a:extLst>
              <a:ext uri="{FF2B5EF4-FFF2-40B4-BE49-F238E27FC236}">
                <a16:creationId xmlns:a16="http://schemas.microsoft.com/office/drawing/2014/main" id="{3603D5AB-5373-430D-9F5A-2F685EED6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1606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>
            <a:extLst>
              <a:ext uri="{FF2B5EF4-FFF2-40B4-BE49-F238E27FC236}">
                <a16:creationId xmlns:a16="http://schemas.microsoft.com/office/drawing/2014/main" id="{0006CAF4-721D-4B60-83D7-6F16EDD91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662238"/>
            <a:ext cx="51911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5">
            <a:extLst>
              <a:ext uri="{FF2B5EF4-FFF2-40B4-BE49-F238E27FC236}">
                <a16:creationId xmlns:a16="http://schemas.microsoft.com/office/drawing/2014/main" id="{07565117-6E21-487F-8CC1-324C6AD8E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74938"/>
            <a:ext cx="19907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6">
            <a:extLst>
              <a:ext uri="{FF2B5EF4-FFF2-40B4-BE49-F238E27FC236}">
                <a16:creationId xmlns:a16="http://schemas.microsoft.com/office/drawing/2014/main" id="{66C74783-14DA-4312-96E9-AB6000D698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14488"/>
            <a:ext cx="72358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7">
            <a:extLst>
              <a:ext uri="{FF2B5EF4-FFF2-40B4-BE49-F238E27FC236}">
                <a16:creationId xmlns:a16="http://schemas.microsoft.com/office/drawing/2014/main" id="{8BFA0148-4987-4406-BB18-AB4DE923C6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644900"/>
            <a:ext cx="33559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Screen Shot 2016-05-11 at 09.08.19.png">
            <a:extLst>
              <a:ext uri="{FF2B5EF4-FFF2-40B4-BE49-F238E27FC236}">
                <a16:creationId xmlns:a16="http://schemas.microsoft.com/office/drawing/2014/main" id="{AF2915C1-0192-47D6-BA0A-DCB2C5D2A4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868863"/>
            <a:ext cx="298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4A7F641-DF0E-4464-8A9C-65BE650C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313"/>
            <a:ext cx="5975350" cy="1095375"/>
          </a:xfrm>
        </p:spPr>
        <p:txBody>
          <a:bodyPr/>
          <a:lstStyle/>
          <a:p>
            <a:r>
              <a:rPr lang="en-GB" altLang="en-US" b="1" dirty="0"/>
              <a:t>Thank you </a:t>
            </a:r>
            <a:r>
              <a:rPr lang="en-GB" altLang="en-US" b="1"/>
              <a:t>for listening!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424986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id="{0CA90D9A-FF5D-4221-9149-132E867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313"/>
            <a:ext cx="6967538" cy="1095375"/>
          </a:xfrm>
        </p:spPr>
        <p:txBody>
          <a:bodyPr/>
          <a:lstStyle/>
          <a:p>
            <a:r>
              <a:rPr lang="en-GB" altLang="en-US" b="1" dirty="0"/>
              <a:t>The E-DETECT TB consortium</a:t>
            </a:r>
            <a:endParaRPr lang="en-GB" altLang="en-US" dirty="0"/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DEF4C769-E862-469E-85C3-7E3FD74E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6A17F22-D2F1-4D9A-B41D-89E0EB0E8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90688"/>
            <a:ext cx="55419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A209C1AE-6DB8-4BED-82CF-E14AC640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827213"/>
            <a:ext cx="33813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>
            <a:extLst>
              <a:ext uri="{FF2B5EF4-FFF2-40B4-BE49-F238E27FC236}">
                <a16:creationId xmlns:a16="http://schemas.microsoft.com/office/drawing/2014/main" id="{12B1E216-DE26-448F-8197-8B59609C1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5580063"/>
            <a:ext cx="1824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>
            <a:extLst>
              <a:ext uri="{FF2B5EF4-FFF2-40B4-BE49-F238E27FC236}">
                <a16:creationId xmlns:a16="http://schemas.microsoft.com/office/drawing/2014/main" id="{B696D108-F815-4C9A-86EE-8595B02E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819525"/>
            <a:ext cx="1358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1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>
            <a:extLst>
              <a:ext uri="{FF2B5EF4-FFF2-40B4-BE49-F238E27FC236}">
                <a16:creationId xmlns:a16="http://schemas.microsoft.com/office/drawing/2014/main" id="{5FC6A888-7558-4E41-A2B0-ABC223BF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313"/>
            <a:ext cx="6967538" cy="1095375"/>
          </a:xfrm>
        </p:spPr>
        <p:txBody>
          <a:bodyPr/>
          <a:lstStyle/>
          <a:p>
            <a:r>
              <a:rPr lang="en-GB" altLang="en-US" b="1"/>
              <a:t>What is E-DETECT TB about?</a:t>
            </a:r>
            <a:endParaRPr lang="en-GB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4A6ED4-70A3-49AB-8B29-E6B3FC9A2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075" y="1825625"/>
            <a:ext cx="4105275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“A practical </a:t>
            </a:r>
            <a:r>
              <a:rPr lang="en-US" sz="2800" b="1" dirty="0" err="1">
                <a:solidFill>
                  <a:srgbClr val="FF0000"/>
                </a:solidFill>
              </a:rPr>
              <a:t>programme</a:t>
            </a:r>
            <a:r>
              <a:rPr lang="en-US" sz="2800" b="1" dirty="0">
                <a:solidFill>
                  <a:srgbClr val="FF0000"/>
                </a:solidFill>
              </a:rPr>
              <a:t> of translational research”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8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It brings partners together, share their experiences and exploit new technologies and advances in knowledge to TB control.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B56DA747-2C09-4E26-905E-7F06FC34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9725"/>
            <a:ext cx="3314700" cy="4567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0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7D455C5-245F-42AD-A0A7-C37CFB16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046963" cy="460851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sz="2400" dirty="0">
                <a:ea typeface="ＭＳ Ｐゴシック" panose="020B0600070205080204" pitchFamily="34" charset="-128"/>
              </a:rPr>
              <a:t>In 2001, Rotterdam faced a TB outbreak among drug users and homeless people.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2400" dirty="0">
                <a:ea typeface="ＭＳ Ｐゴシック" panose="020B0600070205080204" pitchFamily="34" charset="-128"/>
              </a:rPr>
              <a:t>In 2002, start mobile screening activity (+ 4 years financial support from the municipality of Rotterdam)</a:t>
            </a:r>
          </a:p>
          <a:p>
            <a:pPr marL="809625" lvl="1" indent="-273050"/>
            <a:r>
              <a:rPr lang="en-GB" altLang="en-US" sz="2100" dirty="0">
                <a:ea typeface="ＭＳ Ｐゴシック" panose="020B0600070205080204" pitchFamily="34" charset="-128"/>
              </a:rPr>
              <a:t>Hiring truck/unit with digital x-ray equipment</a:t>
            </a:r>
          </a:p>
          <a:p>
            <a:pPr marL="809625" lvl="1" indent="-273050"/>
            <a:r>
              <a:rPr lang="en-GB" altLang="en-US" sz="2100" dirty="0">
                <a:ea typeface="ＭＳ Ｐゴシック" panose="020B0600070205080204" pitchFamily="34" charset="-128"/>
              </a:rPr>
              <a:t>Employing an additional nurse to support treatment</a:t>
            </a:r>
          </a:p>
          <a:p>
            <a:pPr marL="0" indent="0">
              <a:buNone/>
            </a:pPr>
            <a:endParaRPr lang="en-GB" altLang="en-US" sz="1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en-US" sz="2400" u="sng" dirty="0">
                <a:ea typeface="ＭＳ Ｐゴシック" panose="020B0600070205080204" pitchFamily="34" charset="-128"/>
              </a:rPr>
              <a:t>Programme features:</a:t>
            </a:r>
          </a:p>
          <a:p>
            <a:pPr marL="466725" indent="-273050"/>
            <a:r>
              <a:rPr lang="en-GB" altLang="en-US" sz="2400" b="1" dirty="0">
                <a:ea typeface="ＭＳ Ｐゴシック" panose="020B0600070205080204" pitchFamily="34" charset="-128"/>
              </a:rPr>
              <a:t>Outreach</a:t>
            </a:r>
            <a:r>
              <a:rPr lang="en-GB" altLang="en-US" sz="2400" dirty="0">
                <a:ea typeface="ＭＳ Ｐゴシック" panose="020B0600070205080204" pitchFamily="34" charset="-128"/>
              </a:rPr>
              <a:t>; e.g. screening at night at the prostitution zone</a:t>
            </a:r>
          </a:p>
          <a:p>
            <a:pPr marL="466725" indent="-273050"/>
            <a:r>
              <a:rPr lang="en-GB" altLang="en-US" sz="2400" b="1" dirty="0">
                <a:ea typeface="ＭＳ Ｐゴシック" panose="020B0600070205080204" pitchFamily="34" charset="-128"/>
              </a:rPr>
              <a:t>Collaboration</a:t>
            </a:r>
            <a:r>
              <a:rPr lang="en-GB" altLang="en-US" sz="2400" dirty="0">
                <a:ea typeface="ＭＳ Ｐゴシック" panose="020B0600070205080204" pitchFamily="34" charset="-128"/>
              </a:rPr>
              <a:t> with NGOs (e.g. Salvation Army) and other municipal organizations; e.g. methadone programme</a:t>
            </a:r>
          </a:p>
          <a:p>
            <a:pPr marL="466725" indent="-273050"/>
            <a:r>
              <a:rPr lang="en-GB" altLang="en-US" sz="2400" b="1" dirty="0">
                <a:ea typeface="ＭＳ Ｐゴシック" panose="020B0600070205080204" pitchFamily="34" charset="-128"/>
              </a:rPr>
              <a:t>One stop shop </a:t>
            </a:r>
            <a:r>
              <a:rPr lang="en-GB" altLang="en-US" sz="2400" dirty="0">
                <a:ea typeface="ＭＳ Ｐゴシック" panose="020B0600070205080204" pitchFamily="34" charset="-128"/>
              </a:rPr>
              <a:t>(at Municipal Public Health Services/GGD)</a:t>
            </a:r>
            <a:endParaRPr lang="en-GB" altLang="en-US" sz="2700" dirty="0">
              <a:ea typeface="ＭＳ Ｐゴシック" panose="020B0600070205080204" pitchFamily="34" charset="-128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4F8D7-3E58-442A-A42B-AA1687832C3B}"/>
              </a:ext>
            </a:extLst>
          </p:cNvPr>
          <p:cNvSpPr txBox="1">
            <a:spLocks/>
          </p:cNvSpPr>
          <p:nvPr/>
        </p:nvSpPr>
        <p:spPr bwMode="auto">
          <a:xfrm>
            <a:off x="628649" y="595313"/>
            <a:ext cx="537275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altLang="en-US" b="1" dirty="0"/>
              <a:t>Rotterdam, The Netherlands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1928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836" y="390444"/>
            <a:ext cx="4222979" cy="864095"/>
          </a:xfrm>
        </p:spPr>
        <p:txBody>
          <a:bodyPr>
            <a:no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TB among homeless persons and drug users in Rotterdam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84173"/>
              </p:ext>
            </p:extLst>
          </p:nvPr>
        </p:nvGraphicFramePr>
        <p:xfrm>
          <a:off x="487680" y="764704"/>
          <a:ext cx="86563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82532"/>
            <a:ext cx="5282050" cy="4852976"/>
          </a:xfrm>
          <a:prstGeom prst="rect">
            <a:avLst/>
          </a:prstGeom>
          <a:noFill/>
        </p:spPr>
      </p:pic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0B08E323-D327-4C68-B8A7-9B7BC3A5603E}"/>
              </a:ext>
            </a:extLst>
          </p:cNvPr>
          <p:cNvSpPr txBox="1">
            <a:spLocks/>
          </p:cNvSpPr>
          <p:nvPr/>
        </p:nvSpPr>
        <p:spPr>
          <a:xfrm>
            <a:off x="4180190" y="6323219"/>
            <a:ext cx="4896544" cy="260233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pPr algn="r"/>
            <a:r>
              <a:rPr lang="en-US" sz="1200" i="1" dirty="0"/>
              <a:t>de Vries, G, van Hest RA, EJPH, 2005;133-136. </a:t>
            </a:r>
          </a:p>
          <a:p>
            <a:pPr algn="r"/>
            <a:endParaRPr lang="en-US" sz="1200" dirty="0"/>
          </a:p>
          <a:p>
            <a:pPr algn="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961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68836"/>
              </p:ext>
            </p:extLst>
          </p:nvPr>
        </p:nvGraphicFramePr>
        <p:xfrm>
          <a:off x="487680" y="764704"/>
          <a:ext cx="86563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1527343"/>
            <a:ext cx="4896544" cy="406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Mobile X-ray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Screening</a:t>
            </a:r>
          </a:p>
        </p:txBody>
      </p:sp>
      <p:sp>
        <p:nvSpPr>
          <p:cNvPr id="9" name="Tijdelijke aanduiding voor tekst 7"/>
          <p:cNvSpPr txBox="1">
            <a:spLocks/>
          </p:cNvSpPr>
          <p:nvPr/>
        </p:nvSpPr>
        <p:spPr>
          <a:xfrm>
            <a:off x="4180190" y="6323219"/>
            <a:ext cx="4896544" cy="260233"/>
          </a:xfrm>
          <a:prstGeom prst="rect">
            <a:avLst/>
          </a:prstGeom>
          <a:noFill/>
          <a:ln w="19050">
            <a:noFill/>
          </a:ln>
        </p:spPr>
        <p:txBody>
          <a:bodyPr/>
          <a:lstStyle/>
          <a:p>
            <a:pPr algn="r"/>
            <a:r>
              <a:rPr lang="en-US" sz="1200" i="1" dirty="0"/>
              <a:t>de Vries, G, van Hest RAH, </a:t>
            </a:r>
            <a:r>
              <a:rPr lang="en-US" sz="1200" i="1" dirty="0" err="1"/>
              <a:t>Richardus</a:t>
            </a:r>
            <a:r>
              <a:rPr lang="en-US" sz="1200" i="1" dirty="0"/>
              <a:t> JH, ARJCCM, 2007;201-207. </a:t>
            </a:r>
          </a:p>
          <a:p>
            <a:pPr algn="r"/>
            <a:endParaRPr lang="en-US" sz="1200" dirty="0"/>
          </a:p>
          <a:p>
            <a:pPr algn="r"/>
            <a:endParaRPr lang="en-US" sz="1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42F1605-24DB-49B0-800E-83858D41D3B0}"/>
              </a:ext>
            </a:extLst>
          </p:cNvPr>
          <p:cNvSpPr txBox="1">
            <a:spLocks/>
          </p:cNvSpPr>
          <p:nvPr/>
        </p:nvSpPr>
        <p:spPr bwMode="auto">
          <a:xfrm>
            <a:off x="159836" y="390444"/>
            <a:ext cx="422297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Georgia" pitchFamily="18" charset="0"/>
              </a:rPr>
              <a:t>TB among homeless persons and drug users in Rotterdam</a:t>
            </a:r>
            <a:endParaRPr lang="en-US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7D455C5-245F-42AD-A0A7-C37CFB16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046963" cy="46085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Mobile radiographic screening started in 2005 and had several developments.</a:t>
            </a:r>
          </a:p>
          <a:p>
            <a:pPr lvl="1" indent="-514350">
              <a:spcBef>
                <a:spcPts val="750"/>
              </a:spcBef>
              <a:buFontTx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From “Find and Lose” to “Find and Treat”</a:t>
            </a:r>
          </a:p>
          <a:p>
            <a:pPr lvl="1" indent="-514350">
              <a:spcBef>
                <a:spcPts val="750"/>
              </a:spcBef>
              <a:buFontTx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Use of peer supporters/educators</a:t>
            </a:r>
          </a:p>
          <a:p>
            <a:pPr lvl="1" indent="-514350">
              <a:spcBef>
                <a:spcPts val="750"/>
              </a:spcBef>
              <a:buFontTx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Social care facilities, such as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Olallo</a:t>
            </a:r>
            <a:r>
              <a:rPr lang="en-US" altLang="en-US" sz="2400" dirty="0">
                <a:ea typeface="ＭＳ Ｐゴシック" panose="020B0600070205080204" pitchFamily="34" charset="-128"/>
              </a:rPr>
              <a:t> house, for 10-15 TB patients to house and receive DOT</a:t>
            </a:r>
          </a:p>
          <a:p>
            <a:pPr lvl="1" indent="-514350">
              <a:spcBef>
                <a:spcPts val="750"/>
              </a:spcBef>
              <a:buFontTx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Video-observed therapy (VOT)</a:t>
            </a:r>
          </a:p>
          <a:p>
            <a:pPr lvl="1" indent="-514350">
              <a:spcBef>
                <a:spcPts val="750"/>
              </a:spcBef>
              <a:buFontTx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Social science research; economic evaluation</a:t>
            </a:r>
          </a:p>
          <a:p>
            <a:pPr lvl="1" indent="-514350">
              <a:spcBef>
                <a:spcPts val="750"/>
              </a:spcBef>
              <a:buFontTx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People not pathogens” (Al Story); </a:t>
            </a:r>
            <a:r>
              <a:rPr lang="en-US" altLang="en-US" sz="2400" dirty="0">
                <a:ea typeface="ＭＳ Ｐゴシック" panose="020B0600070205080204" pitchFamily="34" charset="-128"/>
              </a:rPr>
              <a:t>from screening for active TB to screening for latent TB infection and other blood-born viruses (BBVs), vaccination, etc.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4F8D7-3E58-442A-A42B-AA1687832C3B}"/>
              </a:ext>
            </a:extLst>
          </p:cNvPr>
          <p:cNvSpPr txBox="1">
            <a:spLocks/>
          </p:cNvSpPr>
          <p:nvPr/>
        </p:nvSpPr>
        <p:spPr bwMode="auto">
          <a:xfrm>
            <a:off x="628650" y="595313"/>
            <a:ext cx="517306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altLang="en-US" b="1" dirty="0"/>
              <a:t>London, The United Kingdom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004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2EBA-4455-478D-BA45-5C042417E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3342289"/>
            <a:ext cx="7931151" cy="27642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400" dirty="0">
                <a:ea typeface="ＭＳ Ｐゴシック" panose="020B0600070205080204" pitchFamily="34" charset="-128"/>
              </a:rPr>
              <a:t>16.5% LTBI</a:t>
            </a:r>
          </a:p>
          <a:p>
            <a:pPr>
              <a:defRPr/>
            </a:pPr>
            <a:r>
              <a:rPr lang="en-GB" sz="2400" dirty="0">
                <a:ea typeface="ＭＳ Ｐゴシック" panose="020B0600070205080204" pitchFamily="34" charset="-128"/>
              </a:rPr>
              <a:t>11.9% Hep B; 64% no immunity to Hep B</a:t>
            </a:r>
          </a:p>
          <a:p>
            <a:pPr>
              <a:defRPr/>
            </a:pPr>
            <a:r>
              <a:rPr lang="en-GB" sz="2400" dirty="0">
                <a:ea typeface="ＭＳ Ｐゴシック" panose="020B0600070205080204" pitchFamily="34" charset="-128"/>
              </a:rPr>
              <a:t>13.0% Hep C</a:t>
            </a:r>
          </a:p>
          <a:p>
            <a:pPr>
              <a:defRPr/>
            </a:pPr>
            <a:r>
              <a:rPr lang="en-GB" sz="2400" dirty="0">
                <a:ea typeface="ＭＳ Ｐゴシック" panose="020B0600070205080204" pitchFamily="34" charset="-128"/>
              </a:rPr>
              <a:t>1.0% HIV </a:t>
            </a:r>
          </a:p>
          <a:p>
            <a:pPr>
              <a:defRPr/>
            </a:pPr>
            <a:r>
              <a:rPr lang="en-GB" sz="2400" dirty="0">
                <a:ea typeface="ＭＳ Ｐゴシック" panose="020B0600070205080204" pitchFamily="34" charset="-128"/>
              </a:rPr>
              <a:t>37.0% of those diagnosed with LTBI had also Hep B or Hep C infection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78A41CBA-1841-41A9-8C08-866307F6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981075"/>
            <a:ext cx="7194395" cy="1783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F4C1D4-7E4C-4BB3-A045-49D961C4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24" y="2764221"/>
            <a:ext cx="3832925" cy="333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af22de20">
            <a:extLst>
              <a:ext uri="{FF2B5EF4-FFF2-40B4-BE49-F238E27FC236}">
                <a16:creationId xmlns:a16="http://schemas.microsoft.com/office/drawing/2014/main" id="{8E72D916-EF18-4D75-860F-F995C8FE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A1BF370-48D5-44FB-8AD3-A35BCE0F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529264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  <a:hlinkClick r:id="rId4"/>
              </a:rPr>
              <a:t>https://www.nice.org.uk/guidance/NG33</a:t>
            </a:r>
            <a:r>
              <a:rPr lang="en-GB" alt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3733" name="Content Placeholder 2">
            <a:extLst>
              <a:ext uri="{FF2B5EF4-FFF2-40B4-BE49-F238E27FC236}">
                <a16:creationId xmlns:a16="http://schemas.microsoft.com/office/drawing/2014/main" id="{D948B7D7-0CB3-4078-998B-3A8757DDDA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057401"/>
            <a:ext cx="8229600" cy="3046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600" dirty="0"/>
              <a:t>In major urban centres and areas of identified need: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altLang="en-US" sz="4400" dirty="0"/>
              <a:t>Offer BBV testing alongside active case-finding using mobile digital radiography </a:t>
            </a:r>
          </a:p>
        </p:txBody>
      </p:sp>
      <p:pic>
        <p:nvPicPr>
          <p:cNvPr id="4101" name="Picture 2" descr="National Institute for Health and Care Excellence (NICE) Logo">
            <a:extLst>
              <a:ext uri="{FF2B5EF4-FFF2-40B4-BE49-F238E27FC236}">
                <a16:creationId xmlns:a16="http://schemas.microsoft.com/office/drawing/2014/main" id="{84788BC7-AE9C-4A0D-B61C-73FFE75E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9162" r="4028" b="39027"/>
          <a:stretch>
            <a:fillRect/>
          </a:stretch>
        </p:blipFill>
        <p:spPr bwMode="auto">
          <a:xfrm>
            <a:off x="250826" y="1052514"/>
            <a:ext cx="60674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7920</TotalTime>
  <Words>717</Words>
  <Application>Microsoft Office PowerPoint</Application>
  <PresentationFormat>On-screen Show (4:3)</PresentationFormat>
  <Paragraphs>138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Calibri Light</vt:lpstr>
      <vt:lpstr>Georgia</vt:lpstr>
      <vt:lpstr>Verdana</vt:lpstr>
      <vt:lpstr>1_Office Theme</vt:lpstr>
      <vt:lpstr>E-DETECT TB   Find and treat models in the Netherlands and UK, transferability to Eastern Europe (Romania and Bulgaria) and options for integrated care delivery</vt:lpstr>
      <vt:lpstr>The E-DETECT TB consortium</vt:lpstr>
      <vt:lpstr>What is E-DETECT TB about?</vt:lpstr>
      <vt:lpstr>PowerPoint Presentation</vt:lpstr>
      <vt:lpstr>TB among homeless persons and drug users in Rotterdam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WP4 objectives of E-DETECT TB</vt:lpstr>
      <vt:lpstr>PowerPoint Presentation</vt:lpstr>
      <vt:lpstr>PowerPoint Presentation</vt:lpstr>
      <vt:lpstr>PowerPoint Presentation</vt:lpstr>
      <vt:lpstr>Thank you for listening!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Chetail</dc:creator>
  <cp:lastModifiedBy>Gerard de Vries</cp:lastModifiedBy>
  <cp:revision>257</cp:revision>
  <cp:lastPrinted>2018-07-19T07:17:53Z</cp:lastPrinted>
  <dcterms:created xsi:type="dcterms:W3CDTF">2016-06-02T11:42:16Z</dcterms:created>
  <dcterms:modified xsi:type="dcterms:W3CDTF">2018-07-22T15:50:05Z</dcterms:modified>
</cp:coreProperties>
</file>